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2"/>
  </p:notesMasterIdLst>
  <p:sldIdLst>
    <p:sldId id="256" r:id="rId2"/>
    <p:sldId id="257" r:id="rId3"/>
    <p:sldId id="258" r:id="rId4"/>
    <p:sldId id="259" r:id="rId5"/>
    <p:sldId id="262" r:id="rId6"/>
    <p:sldId id="261" r:id="rId7"/>
    <p:sldId id="260"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89" autoAdjust="0"/>
  </p:normalViewPr>
  <p:slideViewPr>
    <p:cSldViewPr>
      <p:cViewPr varScale="1">
        <p:scale>
          <a:sx n="76" d="100"/>
          <a:sy n="76" d="100"/>
        </p:scale>
        <p:origin x="-1644" y="-5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FD8C5F-E6A6-43E8-81F5-AF6750451777}" type="datetimeFigureOut">
              <a:rPr lang="en-US" smtClean="0"/>
              <a:t>6/1/2018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505D4F-1EBD-40E4-9613-ED2FD143C883}" type="slidenum">
              <a:rPr lang="en-US" smtClean="0"/>
              <a:t>‹#›</a:t>
            </a:fld>
            <a:endParaRPr lang="en-US"/>
          </a:p>
        </p:txBody>
      </p:sp>
    </p:spTree>
    <p:extLst>
      <p:ext uri="{BB962C8B-B14F-4D97-AF65-F5344CB8AC3E}">
        <p14:creationId xmlns:p14="http://schemas.microsoft.com/office/powerpoint/2010/main" val="364687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6</a:t>
            </a:fld>
            <a:endParaRPr lang="en-US"/>
          </a:p>
        </p:txBody>
      </p:sp>
    </p:spTree>
    <p:extLst>
      <p:ext uri="{BB962C8B-B14F-4D97-AF65-F5344CB8AC3E}">
        <p14:creationId xmlns:p14="http://schemas.microsoft.com/office/powerpoint/2010/main" val="3610524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statistic we looked at was student debt</a:t>
            </a:r>
            <a:r>
              <a:rPr lang="en-US" dirty="0" smtClean="0"/>
              <a:t>. In 2010,</a:t>
            </a:r>
            <a:r>
              <a:rPr lang="en-US" baseline="0" dirty="0" smtClean="0"/>
              <a:t> the highest cumulative debts were in South Dakota, DC, and Vermont. South Dakota had an average student debt of over $20,000. These states might appear due to a variety of reasons such as high tuition, low pay after college, or high cost of living. </a:t>
            </a:r>
          </a:p>
          <a:p>
            <a:endParaRPr lang="en-US" baseline="0" dirty="0" smtClean="0"/>
          </a:p>
          <a:p>
            <a:r>
              <a:rPr lang="en-US" baseline="0" dirty="0" smtClean="0"/>
              <a:t>On the other hand, Wyoming, Texas, and New Jersey had the lowest student debt of under $12,000. </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17</a:t>
            </a:fld>
            <a:endParaRPr lang="en-US"/>
          </a:p>
        </p:txBody>
      </p:sp>
    </p:spTree>
    <p:extLst>
      <p:ext uri="{BB962C8B-B14F-4D97-AF65-F5344CB8AC3E}">
        <p14:creationId xmlns:p14="http://schemas.microsoft.com/office/powerpoint/2010/main" val="3972540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can see the debts</a:t>
            </a:r>
            <a:r>
              <a:rPr lang="en-US" baseline="0" dirty="0" smtClean="0"/>
              <a:t> in 2015. </a:t>
            </a:r>
            <a:r>
              <a:rPr lang="en-US" dirty="0" smtClean="0"/>
              <a:t>Student</a:t>
            </a:r>
            <a:r>
              <a:rPr lang="en-US" baseline="0" dirty="0" smtClean="0"/>
              <a:t> debt clearly rose from 2010 to 2015. Not counting Wyoming, every other state has an average cumulative debt increase of around $4,000 to $5,000. Wyoming seems to be the only outlier. Notice that DC, South Dakota, and Vermont are all still in the top 3 for highest debt.</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18</a:t>
            </a:fld>
            <a:endParaRPr lang="en-US"/>
          </a:p>
        </p:txBody>
      </p:sp>
    </p:spTree>
    <p:extLst>
      <p:ext uri="{BB962C8B-B14F-4D97-AF65-F5344CB8AC3E}">
        <p14:creationId xmlns:p14="http://schemas.microsoft.com/office/powerpoint/2010/main" val="3775335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19</a:t>
            </a:fld>
            <a:endParaRPr lang="en-US"/>
          </a:p>
        </p:txBody>
      </p:sp>
    </p:spTree>
    <p:extLst>
      <p:ext uri="{BB962C8B-B14F-4D97-AF65-F5344CB8AC3E}">
        <p14:creationId xmlns:p14="http://schemas.microsoft.com/office/powerpoint/2010/main" val="2793350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20</a:t>
            </a:fld>
            <a:endParaRPr lang="en-US"/>
          </a:p>
        </p:txBody>
      </p:sp>
    </p:spTree>
    <p:extLst>
      <p:ext uri="{BB962C8B-B14F-4D97-AF65-F5344CB8AC3E}">
        <p14:creationId xmlns:p14="http://schemas.microsoft.com/office/powerpoint/2010/main" val="285328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Some</a:t>
            </a:r>
            <a:r>
              <a:rPr lang="en-US" baseline="0" dirty="0" smtClean="0"/>
              <a:t> of the </a:t>
            </a:r>
            <a:r>
              <a:rPr lang="en-US" dirty="0" smtClean="0"/>
              <a:t>top states are</a:t>
            </a:r>
            <a:r>
              <a:rPr lang="en-US" baseline="0" dirty="0" smtClean="0"/>
              <a:t> Washington DC, Wisconsin, Colorado, and Rhode Island</a:t>
            </a:r>
          </a:p>
          <a:p>
            <a:pPr marL="228600" indent="-228600">
              <a:buAutoNum type="arabicParenR"/>
            </a:pPr>
            <a:r>
              <a:rPr lang="en-US" baseline="0" dirty="0" smtClean="0"/>
              <a:t>Some of the bottom states are usually North Dakota, South Dakota, Oklahoma, and Kansas </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8</a:t>
            </a:fld>
            <a:endParaRPr lang="en-US"/>
          </a:p>
        </p:txBody>
      </p:sp>
    </p:spTree>
    <p:extLst>
      <p:ext uri="{BB962C8B-B14F-4D97-AF65-F5344CB8AC3E}">
        <p14:creationId xmlns:p14="http://schemas.microsoft.com/office/powerpoint/2010/main" val="1489229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DC gets a little worse over time but it’s still one of the top states</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9</a:t>
            </a:fld>
            <a:endParaRPr lang="en-US"/>
          </a:p>
        </p:txBody>
      </p:sp>
    </p:spTree>
    <p:extLst>
      <p:ext uri="{BB962C8B-B14F-4D97-AF65-F5344CB8AC3E}">
        <p14:creationId xmlns:p14="http://schemas.microsoft.com/office/powerpoint/2010/main" val="332377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10</a:t>
            </a:fld>
            <a:endParaRPr lang="en-US"/>
          </a:p>
        </p:txBody>
      </p:sp>
    </p:spTree>
    <p:extLst>
      <p:ext uri="{BB962C8B-B14F-4D97-AF65-F5344CB8AC3E}">
        <p14:creationId xmlns:p14="http://schemas.microsoft.com/office/powerpoint/2010/main" val="893871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two gifs that</a:t>
            </a:r>
            <a:r>
              <a:rPr lang="en-US" baseline="0" dirty="0" smtClean="0"/>
              <a:t> show how heat maps of gender and ethnicity and how they change over time</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12</a:t>
            </a:fld>
            <a:endParaRPr lang="en-US"/>
          </a:p>
        </p:txBody>
      </p:sp>
    </p:spTree>
    <p:extLst>
      <p:ext uri="{BB962C8B-B14F-4D97-AF65-F5344CB8AC3E}">
        <p14:creationId xmlns:p14="http://schemas.microsoft.com/office/powerpoint/2010/main" val="190716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It looks like there are more women attending universities than men since there are more</a:t>
            </a:r>
            <a:r>
              <a:rPr lang="en-US" baseline="0" dirty="0" smtClean="0"/>
              <a:t> points of higher intensity than there are of men</a:t>
            </a:r>
            <a:endParaRPr lang="en-US" dirty="0" smtClean="0"/>
          </a:p>
          <a:p>
            <a:pPr marL="228600" indent="-228600">
              <a:buAutoNum type="arabicParenR"/>
            </a:pPr>
            <a:r>
              <a:rPr lang="en-US" dirty="0" smtClean="0"/>
              <a:t>There are also significantly more women in east</a:t>
            </a:r>
            <a:r>
              <a:rPr lang="en-US" baseline="0" dirty="0" smtClean="0"/>
              <a:t> coast universities than men</a:t>
            </a:r>
          </a:p>
        </p:txBody>
      </p:sp>
      <p:sp>
        <p:nvSpPr>
          <p:cNvPr id="4" name="Slide Number Placeholder 3"/>
          <p:cNvSpPr>
            <a:spLocks noGrp="1"/>
          </p:cNvSpPr>
          <p:nvPr>
            <p:ph type="sldNum" sz="quarter" idx="10"/>
          </p:nvPr>
        </p:nvSpPr>
        <p:spPr/>
        <p:txBody>
          <a:bodyPr/>
          <a:lstStyle/>
          <a:p>
            <a:fld id="{38505D4F-1EBD-40E4-9613-ED2FD143C883}" type="slidenum">
              <a:rPr lang="en-US" smtClean="0"/>
              <a:t>13</a:t>
            </a:fld>
            <a:endParaRPr lang="en-US"/>
          </a:p>
        </p:txBody>
      </p:sp>
    </p:spTree>
    <p:extLst>
      <p:ext uri="{BB962C8B-B14F-4D97-AF65-F5344CB8AC3E}">
        <p14:creationId xmlns:p14="http://schemas.microsoft.com/office/powerpoint/2010/main" val="183962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In general, both</a:t>
            </a:r>
            <a:r>
              <a:rPr lang="en-US" baseline="0" dirty="0" smtClean="0"/>
              <a:t> male and female enrollment in universities increased slightly in the five year gap between 2010 and 2015</a:t>
            </a:r>
          </a:p>
          <a:p>
            <a:pPr marL="228600" indent="-228600">
              <a:buAutoNum type="arabicParenR"/>
            </a:pPr>
            <a:r>
              <a:rPr lang="en-US" baseline="0" dirty="0" smtClean="0"/>
              <a:t>This indicates that male enrollment is not declining, but rather female enrollment is increasing</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14</a:t>
            </a:fld>
            <a:endParaRPr lang="en-US"/>
          </a:p>
        </p:txBody>
      </p:sp>
    </p:spTree>
    <p:extLst>
      <p:ext uri="{BB962C8B-B14F-4D97-AF65-F5344CB8AC3E}">
        <p14:creationId xmlns:p14="http://schemas.microsoft.com/office/powerpoint/2010/main" val="183962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dirty="0" smtClean="0"/>
              <a:t>The top row contains 2010-2011 enrollment data for black</a:t>
            </a:r>
            <a:r>
              <a:rPr lang="en-US" baseline="0" dirty="0" smtClean="0"/>
              <a:t> and white students while the bottom row contains 2015-2016 enrollment data</a:t>
            </a:r>
          </a:p>
          <a:p>
            <a:r>
              <a:rPr lang="en-US" dirty="0" smtClean="0"/>
              <a:t>2) As expected, there are significantly</a:t>
            </a:r>
            <a:r>
              <a:rPr lang="en-US" baseline="0" dirty="0" smtClean="0"/>
              <a:t> more white students enrolled in university since the overall US population of white people is far greater than black people</a:t>
            </a:r>
          </a:p>
          <a:p>
            <a:r>
              <a:rPr lang="en-US" baseline="0" dirty="0" smtClean="0"/>
              <a:t>3) Interestingly, it looks like white enrollment stays virtually the same going from 2010 to 2015. However, black enrollment has noticeable increases. Especially in Los Angeles, Florida, and some Texan cities, the intensity of the high-population areas is increased, indicating that more African-Americans are pursuing college degrees</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15</a:t>
            </a:fld>
            <a:endParaRPr lang="en-US"/>
          </a:p>
        </p:txBody>
      </p:sp>
    </p:spTree>
    <p:extLst>
      <p:ext uri="{BB962C8B-B14F-4D97-AF65-F5344CB8AC3E}">
        <p14:creationId xmlns:p14="http://schemas.microsoft.com/office/powerpoint/2010/main" val="222400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Again,</a:t>
            </a:r>
            <a:r>
              <a:rPr lang="en-US" baseline="0" dirty="0" smtClean="0"/>
              <a:t> the top row is 2010-2011 data, bottom row is 2015-2016 data.</a:t>
            </a:r>
          </a:p>
          <a:p>
            <a:pPr marL="228600" indent="-228600">
              <a:buAutoNum type="arabicParenR"/>
            </a:pPr>
            <a:r>
              <a:rPr lang="en-US" baseline="0" dirty="0" smtClean="0"/>
              <a:t>Note that there are very few Asians and Mexicans in Midwestern and Southern states</a:t>
            </a:r>
          </a:p>
          <a:p>
            <a:pPr marL="228600" indent="-228600">
              <a:buAutoNum type="arabicParenR"/>
            </a:pPr>
            <a:r>
              <a:rPr lang="en-US" baseline="0" dirty="0" smtClean="0"/>
              <a:t>There was not a lot of enrollment change in the five year gap for either ethnicity. There are some boosts in high population cities and a few new dots in the South, but not as significant as black enrollment change</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16</a:t>
            </a:fld>
            <a:endParaRPr lang="en-US"/>
          </a:p>
        </p:txBody>
      </p:sp>
    </p:spTree>
    <p:extLst>
      <p:ext uri="{BB962C8B-B14F-4D97-AF65-F5344CB8AC3E}">
        <p14:creationId xmlns:p14="http://schemas.microsoft.com/office/powerpoint/2010/main" val="103307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91664190-60EF-42FB-8409-3CF2ADF2F4AC}"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ED2665-8851-4278-8335-B07D00E2BAE9}" type="slidenum">
              <a:rPr lang="en-US" smtClean="0"/>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1664190-60EF-42FB-8409-3CF2ADF2F4AC}"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1664190-60EF-42FB-8409-3CF2ADF2F4AC}" type="datetimeFigureOut">
              <a:rPr lang="en-US" smtClean="0"/>
              <a:t>6/1/2018</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1664190-60EF-42FB-8409-3CF2ADF2F4AC}"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1664190-60EF-42FB-8409-3CF2ADF2F4AC}"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ED2665-8851-4278-8335-B07D00E2BAE9}"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1664190-60EF-42FB-8409-3CF2ADF2F4AC}" type="datetimeFigureOut">
              <a:rPr lang="en-US" smtClean="0"/>
              <a:t>6/1/2018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1664190-60EF-42FB-8409-3CF2ADF2F4AC}" type="datetimeFigureOut">
              <a:rPr lang="en-US" smtClean="0"/>
              <a:t>6/1/2018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1664190-60EF-42FB-8409-3CF2ADF2F4AC}" type="datetimeFigureOut">
              <a:rPr lang="en-US" smtClean="0"/>
              <a:t>6/1/2018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64190-60EF-42FB-8409-3CF2ADF2F4AC}" type="datetimeFigureOut">
              <a:rPr lang="en-US" smtClean="0"/>
              <a:t>6/1/2018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1664190-60EF-42FB-8409-3CF2ADF2F4AC}" type="datetimeFigureOut">
              <a:rPr lang="en-US" smtClean="0"/>
              <a:t>6/1/2018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ED2665-8851-4278-8335-B07D00E2BAE9}" type="slidenum">
              <a:rPr lang="en-US" smtClean="0"/>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1664190-60EF-42FB-8409-3CF2ADF2F4AC}" type="datetimeFigureOut">
              <a:rPr lang="en-US" smtClean="0"/>
              <a:t>6/1/2018</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89ED2665-8851-4278-8335-B07D00E2BAE9}"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91664190-60EF-42FB-8409-3CF2ADF2F4AC}" type="datetimeFigureOut">
              <a:rPr lang="en-US" smtClean="0"/>
              <a:t>6/1/2018</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89ED2665-8851-4278-8335-B07D00E2BAE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collegescorecard.ed.gov/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ECE 143: National University Analysis</a:t>
            </a:r>
          </a:p>
        </p:txBody>
      </p:sp>
      <p:sp>
        <p:nvSpPr>
          <p:cNvPr id="3" name="Subtitle 2"/>
          <p:cNvSpPr>
            <a:spLocks noGrp="1"/>
          </p:cNvSpPr>
          <p:nvPr>
            <p:ph type="subTitle" idx="1"/>
          </p:nvPr>
        </p:nvSpPr>
        <p:spPr/>
        <p:txBody>
          <a:bodyPr>
            <a:normAutofit/>
          </a:bodyPr>
          <a:lstStyle/>
          <a:p>
            <a:r>
              <a:rPr lang="en-US" dirty="0"/>
              <a:t>Chen-Lin </a:t>
            </a:r>
            <a:r>
              <a:rPr lang="en-US" dirty="0" err="1"/>
              <a:t>Ko</a:t>
            </a:r>
            <a:endParaRPr lang="en-US" dirty="0"/>
          </a:p>
          <a:p>
            <a:r>
              <a:rPr lang="en-US" dirty="0" err="1"/>
              <a:t>Datzael</a:t>
            </a:r>
            <a:r>
              <a:rPr lang="en-US" dirty="0"/>
              <a:t> Gomez</a:t>
            </a:r>
          </a:p>
          <a:p>
            <a:r>
              <a:rPr lang="en-US" dirty="0"/>
              <a:t>Eric </a:t>
            </a:r>
            <a:r>
              <a:rPr lang="en-US" dirty="0" err="1"/>
              <a:t>Megrabov</a:t>
            </a:r>
            <a:endParaRPr lang="en-US" dirty="0"/>
          </a:p>
          <a:p>
            <a:endParaRPr lang="en-US" dirty="0"/>
          </a:p>
        </p:txBody>
      </p:sp>
    </p:spTree>
    <p:extLst>
      <p:ext uri="{BB962C8B-B14F-4D97-AF65-F5344CB8AC3E}">
        <p14:creationId xmlns:p14="http://schemas.microsoft.com/office/powerpoint/2010/main" val="989337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Score Analysis: Top</a:t>
            </a:r>
            <a:endParaRPr lang="en-US" dirty="0"/>
          </a:p>
        </p:txBody>
      </p:sp>
      <p:sp>
        <p:nvSpPr>
          <p:cNvPr id="3" name="Content Placeholder 2"/>
          <p:cNvSpPr>
            <a:spLocks noGrp="1"/>
          </p:cNvSpPr>
          <p:nvPr>
            <p:ph idx="1"/>
          </p:nvPr>
        </p:nvSpPr>
        <p:spPr/>
        <p:txBody>
          <a:bodyPr/>
          <a:lstStyle/>
          <a:p>
            <a:r>
              <a:rPr lang="en-US" dirty="0" smtClean="0"/>
              <a:t>District of Columbia has overall best scores</a:t>
            </a:r>
          </a:p>
          <a:p>
            <a:pPr lvl="1"/>
            <a:r>
              <a:rPr lang="en-US" dirty="0" smtClean="0"/>
              <a:t>Consistently in top 5 best scores for 2015-2016, best in all categories for 2010-2011</a:t>
            </a:r>
          </a:p>
          <a:p>
            <a:r>
              <a:rPr lang="en-US" dirty="0" smtClean="0"/>
              <a:t>Best SAT scores in all categories were slightly over 600</a:t>
            </a:r>
          </a:p>
          <a:p>
            <a:r>
              <a:rPr lang="en-US" dirty="0" smtClean="0"/>
              <a:t>Best ACT average was 33</a:t>
            </a:r>
          </a:p>
          <a:p>
            <a:r>
              <a:rPr lang="en-US" dirty="0" smtClean="0"/>
              <a:t>Top 5 states: District of Columbia, Wisconsin, Colorado, Rhode Island, Minnesota</a:t>
            </a:r>
          </a:p>
          <a:p>
            <a:pPr marL="118872" indent="0">
              <a:buNone/>
            </a:pPr>
            <a:endParaRPr lang="en-US" dirty="0" smtClean="0"/>
          </a:p>
        </p:txBody>
      </p:sp>
    </p:spTree>
    <p:extLst>
      <p:ext uri="{BB962C8B-B14F-4D97-AF65-F5344CB8AC3E}">
        <p14:creationId xmlns:p14="http://schemas.microsoft.com/office/powerpoint/2010/main" val="19818570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Score Analysis: Bottom</a:t>
            </a:r>
            <a:endParaRPr lang="en-US" dirty="0"/>
          </a:p>
        </p:txBody>
      </p:sp>
      <p:sp>
        <p:nvSpPr>
          <p:cNvPr id="3" name="Content Placeholder 2"/>
          <p:cNvSpPr>
            <a:spLocks noGrp="1"/>
          </p:cNvSpPr>
          <p:nvPr>
            <p:ph idx="1"/>
          </p:nvPr>
        </p:nvSpPr>
        <p:spPr/>
        <p:txBody>
          <a:bodyPr>
            <a:normAutofit lnSpcReduction="10000"/>
          </a:bodyPr>
          <a:lstStyle/>
          <a:p>
            <a:r>
              <a:rPr lang="en-US" dirty="0" smtClean="0"/>
              <a:t>Bottom states: New Mexico, Oklahoma, West Virginia, North Dakota, South Dakota, Nebraska</a:t>
            </a:r>
          </a:p>
          <a:p>
            <a:pPr lvl="1"/>
            <a:r>
              <a:rPr lang="en-US" dirty="0" smtClean="0"/>
              <a:t>Mostly </a:t>
            </a:r>
            <a:r>
              <a:rPr lang="en-US" dirty="0" smtClean="0"/>
              <a:t>Southern and Midwestern states</a:t>
            </a:r>
            <a:endParaRPr lang="en-US" dirty="0"/>
          </a:p>
          <a:p>
            <a:r>
              <a:rPr lang="en-US" dirty="0" smtClean="0"/>
              <a:t>Worst SAT scores were close to or below 500 in all categories</a:t>
            </a:r>
          </a:p>
          <a:p>
            <a:r>
              <a:rPr lang="en-US" dirty="0" smtClean="0"/>
              <a:t>Worst average score on ACT was 20</a:t>
            </a:r>
          </a:p>
          <a:p>
            <a:pPr lvl="1"/>
            <a:r>
              <a:rPr lang="en-US" dirty="0" smtClean="0"/>
              <a:t>49</a:t>
            </a:r>
            <a:r>
              <a:rPr lang="en-US" baseline="30000" dirty="0" smtClean="0"/>
              <a:t>th</a:t>
            </a:r>
            <a:r>
              <a:rPr lang="en-US" dirty="0" smtClean="0"/>
              <a:t> percentile</a:t>
            </a:r>
          </a:p>
          <a:p>
            <a:r>
              <a:rPr lang="en-US" dirty="0" smtClean="0"/>
              <a:t>Not much change in score values from 2010-2015</a:t>
            </a:r>
          </a:p>
        </p:txBody>
      </p:sp>
    </p:spTree>
    <p:extLst>
      <p:ext uri="{BB962C8B-B14F-4D97-AF65-F5344CB8AC3E}">
        <p14:creationId xmlns:p14="http://schemas.microsoft.com/office/powerpoint/2010/main" val="2989517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Body Heat Map</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09800" y="1676400"/>
            <a:ext cx="6092190" cy="2381250"/>
          </a:xfrm>
        </p:spPr>
      </p:pic>
      <p:sp>
        <p:nvSpPr>
          <p:cNvPr id="5" name="TextBox 4"/>
          <p:cNvSpPr txBox="1"/>
          <p:nvPr/>
        </p:nvSpPr>
        <p:spPr>
          <a:xfrm>
            <a:off x="198912" y="2489775"/>
            <a:ext cx="1912703" cy="584775"/>
          </a:xfrm>
          <a:prstGeom prst="rect">
            <a:avLst/>
          </a:prstGeom>
          <a:noFill/>
        </p:spPr>
        <p:txBody>
          <a:bodyPr wrap="none" rtlCol="0">
            <a:spAutoFit/>
          </a:bodyPr>
          <a:lstStyle/>
          <a:p>
            <a:r>
              <a:rPr lang="en-US" sz="3200" dirty="0" smtClean="0"/>
              <a:t>2010-2011</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800" y="4191000"/>
            <a:ext cx="6092190" cy="2381250"/>
          </a:xfrm>
          <a:prstGeom prst="rect">
            <a:avLst/>
          </a:prstGeom>
        </p:spPr>
      </p:pic>
      <p:sp>
        <p:nvSpPr>
          <p:cNvPr id="7" name="TextBox 6"/>
          <p:cNvSpPr txBox="1"/>
          <p:nvPr/>
        </p:nvSpPr>
        <p:spPr>
          <a:xfrm>
            <a:off x="198911" y="4953000"/>
            <a:ext cx="1928733" cy="584775"/>
          </a:xfrm>
          <a:prstGeom prst="rect">
            <a:avLst/>
          </a:prstGeom>
          <a:noFill/>
        </p:spPr>
        <p:txBody>
          <a:bodyPr wrap="none" rtlCol="0">
            <a:spAutoFit/>
          </a:bodyPr>
          <a:lstStyle/>
          <a:p>
            <a:r>
              <a:rPr lang="en-US" sz="3200" dirty="0" smtClean="0"/>
              <a:t>2015-2016</a:t>
            </a:r>
          </a:p>
        </p:txBody>
      </p:sp>
    </p:spTree>
    <p:extLst>
      <p:ext uri="{BB962C8B-B14F-4D97-AF65-F5344CB8AC3E}">
        <p14:creationId xmlns:p14="http://schemas.microsoft.com/office/powerpoint/2010/main" val="1294755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Heat Map: 2010-2011</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4464" y="1593724"/>
            <a:ext cx="6255071" cy="2444876"/>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464" y="4184524"/>
            <a:ext cx="6255071" cy="2444876"/>
          </a:xfrm>
          <a:prstGeom prst="rect">
            <a:avLst/>
          </a:prstGeom>
        </p:spPr>
      </p:pic>
    </p:spTree>
    <p:extLst>
      <p:ext uri="{BB962C8B-B14F-4D97-AF65-F5344CB8AC3E}">
        <p14:creationId xmlns:p14="http://schemas.microsoft.com/office/powerpoint/2010/main" val="15200310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Heat Map: 2015-2016</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1600200"/>
            <a:ext cx="6255071" cy="2444876"/>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191000"/>
            <a:ext cx="6255071" cy="2444876"/>
          </a:xfrm>
          <a:prstGeom prst="rect">
            <a:avLst/>
          </a:prstGeom>
        </p:spPr>
      </p:pic>
    </p:spTree>
    <p:extLst>
      <p:ext uri="{BB962C8B-B14F-4D97-AF65-F5344CB8AC3E}">
        <p14:creationId xmlns:p14="http://schemas.microsoft.com/office/powerpoint/2010/main" val="11932950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Ethnicity Heat Map: Black </a:t>
            </a:r>
            <a:r>
              <a:rPr lang="en-US" dirty="0" err="1" smtClean="0"/>
              <a:t>vs</a:t>
            </a:r>
            <a:r>
              <a:rPr lang="en-US" dirty="0" smtClean="0"/>
              <a:t> White</a:t>
            </a:r>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9559" r="13172"/>
          <a:stretch/>
        </p:blipFill>
        <p:spPr>
          <a:xfrm>
            <a:off x="40009" y="1638740"/>
            <a:ext cx="4455791" cy="2253936"/>
          </a:xfr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9718" r="12289"/>
          <a:stretch/>
        </p:blipFill>
        <p:spPr>
          <a:xfrm>
            <a:off x="4584922" y="1638740"/>
            <a:ext cx="4484553" cy="224746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9357" r="14495"/>
          <a:stretch/>
        </p:blipFill>
        <p:spPr>
          <a:xfrm>
            <a:off x="48125" y="4038600"/>
            <a:ext cx="4453537" cy="228600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9347" r="13754"/>
          <a:stretch/>
        </p:blipFill>
        <p:spPr>
          <a:xfrm>
            <a:off x="4572000" y="4038600"/>
            <a:ext cx="4421276" cy="2247269"/>
          </a:xfrm>
          <a:prstGeom prst="rect">
            <a:avLst/>
          </a:prstGeom>
        </p:spPr>
      </p:pic>
    </p:spTree>
    <p:extLst>
      <p:ext uri="{BB962C8B-B14F-4D97-AF65-F5344CB8AC3E}">
        <p14:creationId xmlns:p14="http://schemas.microsoft.com/office/powerpoint/2010/main" val="14127797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Ethnicity Heat Map: Asian </a:t>
            </a:r>
            <a:r>
              <a:rPr lang="en-US" dirty="0" err="1" smtClean="0"/>
              <a:t>vs</a:t>
            </a:r>
            <a:r>
              <a:rPr lang="en-US" dirty="0" smtClean="0"/>
              <a:t> Hispanic</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9515" r="12577"/>
          <a:stretch/>
        </p:blipFill>
        <p:spPr>
          <a:xfrm>
            <a:off x="64866" y="4101875"/>
            <a:ext cx="4278534" cy="2146525"/>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292" r="8154"/>
          <a:stretch/>
        </p:blipFill>
        <p:spPr>
          <a:xfrm>
            <a:off x="4457951" y="4101874"/>
            <a:ext cx="4533649" cy="2146525"/>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9947" r="12382"/>
          <a:stretch/>
        </p:blipFill>
        <p:spPr>
          <a:xfrm>
            <a:off x="76200" y="1669924"/>
            <a:ext cx="4252690" cy="2140076"/>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9611" r="7577"/>
          <a:stretch/>
        </p:blipFill>
        <p:spPr>
          <a:xfrm>
            <a:off x="4457450" y="1669924"/>
            <a:ext cx="4534150" cy="2140076"/>
          </a:xfrm>
          <a:prstGeom prst="rect">
            <a:avLst/>
          </a:prstGeom>
        </p:spPr>
      </p:pic>
    </p:spTree>
    <p:extLst>
      <p:ext uri="{BB962C8B-B14F-4D97-AF65-F5344CB8AC3E}">
        <p14:creationId xmlns:p14="http://schemas.microsoft.com/office/powerpoint/2010/main" val="39781712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 Debt: Cumulative 2010-2011</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009454"/>
            <a:ext cx="8229600" cy="4156716"/>
          </a:xfrm>
        </p:spPr>
      </p:pic>
    </p:spTree>
    <p:extLst>
      <p:ext uri="{BB962C8B-B14F-4D97-AF65-F5344CB8AC3E}">
        <p14:creationId xmlns:p14="http://schemas.microsoft.com/office/powerpoint/2010/main" val="25427289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 Debt: Cumulative 2015-2016</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009454"/>
            <a:ext cx="8229600" cy="4156716"/>
          </a:xfrm>
        </p:spPr>
      </p:pic>
    </p:spTree>
    <p:extLst>
      <p:ext uri="{BB962C8B-B14F-4D97-AF65-F5344CB8AC3E}">
        <p14:creationId xmlns:p14="http://schemas.microsoft.com/office/powerpoint/2010/main" val="12282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DC correlates with high test scores but also higher debt after college</a:t>
            </a:r>
          </a:p>
          <a:p>
            <a:r>
              <a:rPr lang="en-US" dirty="0" smtClean="0"/>
              <a:t>The South and Midwest typically show poorer exam scores while the East and West show higher ones</a:t>
            </a:r>
          </a:p>
          <a:p>
            <a:r>
              <a:rPr lang="en-US" dirty="0" smtClean="0"/>
              <a:t>Male enrollment is increasing more slowly than female enrollment</a:t>
            </a:r>
          </a:p>
          <a:p>
            <a:r>
              <a:rPr lang="en-US" dirty="0" smtClean="0"/>
              <a:t>African-Americans are enrolling at a faster rate than white, Asian, or Hispanic students</a:t>
            </a:r>
          </a:p>
          <a:p>
            <a:endParaRPr lang="en-US" dirty="0"/>
          </a:p>
        </p:txBody>
      </p:sp>
    </p:spTree>
    <p:extLst>
      <p:ext uri="{BB962C8B-B14F-4D97-AF65-F5344CB8AC3E}">
        <p14:creationId xmlns:p14="http://schemas.microsoft.com/office/powerpoint/2010/main" val="41930288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Background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Research Question: what kind of students are at each university in the United States, what sort of performance does each state have on exams, </a:t>
            </a:r>
            <a:r>
              <a:rPr lang="en-US" dirty="0" smtClean="0"/>
              <a:t>debt </a:t>
            </a:r>
            <a:r>
              <a:rPr lang="en-US" dirty="0" smtClean="0"/>
              <a:t>levels corresponding to universities in each </a:t>
            </a:r>
            <a:r>
              <a:rPr lang="en-US" dirty="0" smtClean="0"/>
              <a:t>state, and how they have changed in the last five years</a:t>
            </a:r>
            <a:endParaRPr lang="en-US" dirty="0" smtClean="0"/>
          </a:p>
          <a:p>
            <a:pPr marL="137160" indent="0">
              <a:buNone/>
            </a:pPr>
            <a:endParaRPr lang="en-US" dirty="0"/>
          </a:p>
          <a:p>
            <a:r>
              <a:rPr lang="en-US" dirty="0" smtClean="0"/>
              <a:t>Data Visualization</a:t>
            </a:r>
          </a:p>
          <a:p>
            <a:pPr lvl="1"/>
            <a:r>
              <a:rPr lang="en-US" dirty="0" smtClean="0"/>
              <a:t>Heat Maps used to determine </a:t>
            </a:r>
            <a:r>
              <a:rPr lang="en-US" dirty="0" smtClean="0"/>
              <a:t>ethnicities/sex </a:t>
            </a:r>
            <a:r>
              <a:rPr lang="en-US" dirty="0" smtClean="0"/>
              <a:t>by </a:t>
            </a:r>
            <a:r>
              <a:rPr lang="en-US" dirty="0" smtClean="0"/>
              <a:t>location with Google Maps for Python</a:t>
            </a:r>
            <a:endParaRPr lang="en-US" dirty="0" smtClean="0"/>
          </a:p>
          <a:p>
            <a:pPr lvl="1"/>
            <a:r>
              <a:rPr lang="en-US" dirty="0" smtClean="0"/>
              <a:t>Bar graphs display states with best results on the SAT and ACT</a:t>
            </a:r>
          </a:p>
          <a:p>
            <a:pPr lvl="1"/>
            <a:r>
              <a:rPr lang="en-US" dirty="0" smtClean="0"/>
              <a:t>Data is from 2010-2011 and 2015-16 (most updated score range with the old SAT system out of 2400 points) </a:t>
            </a:r>
          </a:p>
        </p:txBody>
      </p:sp>
    </p:spTree>
    <p:extLst>
      <p:ext uri="{BB962C8B-B14F-4D97-AF65-F5344CB8AC3E}">
        <p14:creationId xmlns:p14="http://schemas.microsoft.com/office/powerpoint/2010/main" val="12127083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15674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Dataset Description</a:t>
            </a:r>
            <a:endParaRPr lang="en-US" dirty="0"/>
          </a:p>
        </p:txBody>
      </p:sp>
      <p:sp>
        <p:nvSpPr>
          <p:cNvPr id="3" name="Content Placeholder 2"/>
          <p:cNvSpPr>
            <a:spLocks noGrp="1"/>
          </p:cNvSpPr>
          <p:nvPr>
            <p:ph idx="1"/>
          </p:nvPr>
        </p:nvSpPr>
        <p:spPr/>
        <p:txBody>
          <a:bodyPr/>
          <a:lstStyle/>
          <a:p>
            <a:r>
              <a:rPr lang="en-US" dirty="0" smtClean="0"/>
              <a:t>College Scorecard Data</a:t>
            </a:r>
          </a:p>
          <a:p>
            <a:pPr lvl="1"/>
            <a:r>
              <a:rPr lang="en-US" dirty="0" smtClean="0">
                <a:hlinkClick r:id="rId2"/>
              </a:rPr>
              <a:t>https://collegescorecard.ed.gov/data</a:t>
            </a:r>
            <a:endParaRPr lang="en-US" dirty="0"/>
          </a:p>
          <a:p>
            <a:pPr lvl="1"/>
            <a:r>
              <a:rPr lang="en-US" dirty="0" smtClean="0"/>
              <a:t>Contains variety of data such as student completion, debt, earnings, major distributions, ethnicity distributions, and exam scores</a:t>
            </a:r>
          </a:p>
          <a:p>
            <a:pPr lvl="1"/>
            <a:r>
              <a:rPr lang="en-US" dirty="0" smtClean="0"/>
              <a:t>Includes information from 1996 up to 2016</a:t>
            </a:r>
          </a:p>
          <a:p>
            <a:pPr lvl="1"/>
            <a:r>
              <a:rPr lang="en-US" dirty="0" smtClean="0"/>
              <a:t>Has data from 7,594 universities</a:t>
            </a:r>
          </a:p>
          <a:p>
            <a:pPr lvl="1"/>
            <a:endParaRPr lang="en-US" dirty="0" smtClean="0"/>
          </a:p>
          <a:p>
            <a:pPr lvl="1"/>
            <a:endParaRPr lang="en-US" dirty="0"/>
          </a:p>
        </p:txBody>
      </p:sp>
    </p:spTree>
    <p:extLst>
      <p:ext uri="{BB962C8B-B14F-4D97-AF65-F5344CB8AC3E}">
        <p14:creationId xmlns:p14="http://schemas.microsoft.com/office/powerpoint/2010/main" val="2228373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Issues</a:t>
            </a:r>
            <a:endParaRPr lang="en-US" dirty="0"/>
          </a:p>
        </p:txBody>
      </p:sp>
      <p:sp>
        <p:nvSpPr>
          <p:cNvPr id="3" name="Content Placeholder 2"/>
          <p:cNvSpPr>
            <a:spLocks noGrp="1"/>
          </p:cNvSpPr>
          <p:nvPr>
            <p:ph idx="1"/>
          </p:nvPr>
        </p:nvSpPr>
        <p:spPr/>
        <p:txBody>
          <a:bodyPr/>
          <a:lstStyle/>
          <a:p>
            <a:r>
              <a:rPr lang="en-US" dirty="0" smtClean="0"/>
              <a:t>Far too much data to be used effectively</a:t>
            </a:r>
          </a:p>
          <a:p>
            <a:r>
              <a:rPr lang="en-US" dirty="0" smtClean="0"/>
              <a:t>Needed to be filtered and cleaned significantly</a:t>
            </a:r>
          </a:p>
          <a:p>
            <a:pPr lvl="1"/>
            <a:r>
              <a:rPr lang="en-US" dirty="0" smtClean="0"/>
              <a:t>Need to delete extraneous information</a:t>
            </a:r>
          </a:p>
          <a:p>
            <a:pPr lvl="1"/>
            <a:r>
              <a:rPr lang="en-US" dirty="0" smtClean="0"/>
              <a:t>Fix unclear codenames</a:t>
            </a:r>
          </a:p>
          <a:p>
            <a:pPr lvl="1"/>
            <a:r>
              <a:rPr lang="en-US" dirty="0" smtClean="0"/>
              <a:t>Deal with null data</a:t>
            </a:r>
          </a:p>
        </p:txBody>
      </p:sp>
    </p:spTree>
    <p:extLst>
      <p:ext uri="{BB962C8B-B14F-4D97-AF65-F5344CB8AC3E}">
        <p14:creationId xmlns:p14="http://schemas.microsoft.com/office/powerpoint/2010/main" val="215609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a:t>
            </a:r>
            <a:r>
              <a:rPr lang="en-US" dirty="0" smtClean="0"/>
              <a:t>Excess Data </a:t>
            </a:r>
            <a:r>
              <a:rPr lang="en-US" dirty="0"/>
              <a:t>Fix</a:t>
            </a:r>
          </a:p>
        </p:txBody>
      </p:sp>
      <p:sp>
        <p:nvSpPr>
          <p:cNvPr id="3" name="Content Placeholder 2"/>
          <p:cNvSpPr>
            <a:spLocks noGrp="1"/>
          </p:cNvSpPr>
          <p:nvPr>
            <p:ph idx="1"/>
          </p:nvPr>
        </p:nvSpPr>
        <p:spPr/>
        <p:txBody>
          <a:bodyPr>
            <a:normAutofit/>
          </a:bodyPr>
          <a:lstStyle/>
          <a:p>
            <a:r>
              <a:rPr lang="en-US" dirty="0" smtClean="0"/>
              <a:t>Started with 2059 attributes</a:t>
            </a:r>
          </a:p>
          <a:p>
            <a:pPr lvl="1"/>
            <a:r>
              <a:rPr lang="en-US" dirty="0" smtClean="0"/>
              <a:t>Far too much and too specific data</a:t>
            </a:r>
          </a:p>
          <a:p>
            <a:pPr lvl="2"/>
            <a:r>
              <a:rPr lang="en-US" dirty="0" smtClean="0"/>
              <a:t>Ex: Award of more than two but less than four academic years in Biological And Biomedical Sciences.</a:t>
            </a:r>
          </a:p>
          <a:p>
            <a:r>
              <a:rPr lang="en-US" dirty="0" smtClean="0"/>
              <a:t>Manually added relevant columns to new set</a:t>
            </a:r>
          </a:p>
          <a:p>
            <a:pPr marL="118872" indent="0">
              <a:buNone/>
            </a:pPr>
            <a:endParaRPr lang="en-US" dirty="0" smtClean="0"/>
          </a:p>
        </p:txBody>
      </p:sp>
      <p:pic>
        <p:nvPicPr>
          <p:cNvPr id="204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267200"/>
            <a:ext cx="782421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67891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Null Data Fix</a:t>
            </a:r>
            <a:endParaRPr lang="en-US" dirty="0"/>
          </a:p>
        </p:txBody>
      </p:sp>
      <p:sp>
        <p:nvSpPr>
          <p:cNvPr id="3" name="Content Placeholder 2"/>
          <p:cNvSpPr>
            <a:spLocks noGrp="1"/>
          </p:cNvSpPr>
          <p:nvPr>
            <p:ph idx="1"/>
          </p:nvPr>
        </p:nvSpPr>
        <p:spPr/>
        <p:txBody>
          <a:bodyPr>
            <a:normAutofit lnSpcReduction="10000"/>
          </a:bodyPr>
          <a:lstStyle/>
          <a:p>
            <a:r>
              <a:rPr lang="en-US" dirty="0" smtClean="0"/>
              <a:t>Decided to remove any schools that had relevant data that was null</a:t>
            </a:r>
          </a:p>
          <a:p>
            <a:pPr lvl="1"/>
            <a:r>
              <a:rPr lang="en-US" dirty="0"/>
              <a:t>After removal of:</a:t>
            </a:r>
          </a:p>
          <a:p>
            <a:pPr lvl="2"/>
            <a:r>
              <a:rPr lang="en-US" dirty="0"/>
              <a:t>null ethnicities, 6858 schools remained</a:t>
            </a:r>
          </a:p>
          <a:p>
            <a:pPr lvl="2"/>
            <a:r>
              <a:rPr lang="en-US" dirty="0"/>
              <a:t>null debt, 4611 schools remained</a:t>
            </a:r>
          </a:p>
          <a:p>
            <a:pPr lvl="2"/>
            <a:r>
              <a:rPr lang="en-US" dirty="0"/>
              <a:t>null SAT scores, 728 schools remained</a:t>
            </a:r>
          </a:p>
          <a:p>
            <a:pPr lvl="2"/>
            <a:r>
              <a:rPr lang="en-US" dirty="0"/>
              <a:t>null ACT scores, 324 schools </a:t>
            </a:r>
            <a:r>
              <a:rPr lang="en-US" dirty="0" smtClean="0"/>
              <a:t>remained</a:t>
            </a:r>
          </a:p>
          <a:p>
            <a:pPr lvl="1"/>
            <a:r>
              <a:rPr lang="en-US" dirty="0" smtClean="0"/>
              <a:t>Helped not only clean the dataset, but also shortened it so that computation speeds were greatly improved</a:t>
            </a:r>
          </a:p>
        </p:txBody>
      </p:sp>
    </p:spTree>
    <p:extLst>
      <p:ext uri="{BB962C8B-B14F-4D97-AF65-F5344CB8AC3E}">
        <p14:creationId xmlns:p14="http://schemas.microsoft.com/office/powerpoint/2010/main" val="57686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Code Name Fix</a:t>
            </a:r>
            <a:endParaRPr lang="en-US" dirty="0"/>
          </a:p>
        </p:txBody>
      </p:sp>
      <p:sp>
        <p:nvSpPr>
          <p:cNvPr id="3" name="Content Placeholder 2"/>
          <p:cNvSpPr>
            <a:spLocks noGrp="1"/>
          </p:cNvSpPr>
          <p:nvPr>
            <p:ph idx="1"/>
          </p:nvPr>
        </p:nvSpPr>
        <p:spPr/>
        <p:txBody>
          <a:bodyPr/>
          <a:lstStyle/>
          <a:p>
            <a:r>
              <a:rPr lang="en-US" sz="2400" dirty="0" smtClean="0"/>
              <a:t>Some code names were very unclear</a:t>
            </a:r>
          </a:p>
          <a:p>
            <a:r>
              <a:rPr lang="en-US" sz="2400" dirty="0" smtClean="0"/>
              <a:t>New dictionary was developed so that dataset would be more readable</a:t>
            </a:r>
          </a:p>
          <a:p>
            <a:r>
              <a:rPr lang="en-US" sz="2400" dirty="0" smtClean="0"/>
              <a:t>New name-to-code name translation can be seen below</a:t>
            </a:r>
          </a:p>
          <a:p>
            <a:pPr marL="118872" indent="0">
              <a:buNone/>
            </a:pPr>
            <a:endParaRPr lang="en-US" dirty="0"/>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2187"/>
          <a:stretch/>
        </p:blipFill>
        <p:spPr bwMode="auto">
          <a:xfrm>
            <a:off x="1219200" y="3429000"/>
            <a:ext cx="6248400" cy="3045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04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a:t>States with top SAT/ACT scores </a:t>
            </a:r>
            <a:r>
              <a:rPr lang="en-US" dirty="0" smtClean="0"/>
              <a:t>2010-2011</a:t>
            </a:r>
          </a:p>
          <a:p>
            <a:pPr marL="118872" indent="0">
              <a:buNone/>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942" y="2595279"/>
            <a:ext cx="3984858" cy="203868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942" y="4633964"/>
            <a:ext cx="3984858" cy="203868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3342" y="2595278"/>
            <a:ext cx="3984858" cy="203868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5800" y="4647411"/>
            <a:ext cx="3966411" cy="2041535"/>
          </a:xfrm>
          <a:prstGeom prst="rect">
            <a:avLst/>
          </a:prstGeom>
        </p:spPr>
      </p:pic>
    </p:spTree>
    <p:extLst>
      <p:ext uri="{BB962C8B-B14F-4D97-AF65-F5344CB8AC3E}">
        <p14:creationId xmlns:p14="http://schemas.microsoft.com/office/powerpoint/2010/main" val="3515576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8" name="Content Placeholder 7"/>
          <p:cNvSpPr>
            <a:spLocks noGrp="1"/>
          </p:cNvSpPr>
          <p:nvPr>
            <p:ph idx="1"/>
          </p:nvPr>
        </p:nvSpPr>
        <p:spPr/>
        <p:txBody>
          <a:bodyPr/>
          <a:lstStyle/>
          <a:p>
            <a:r>
              <a:rPr lang="en-US" dirty="0" smtClean="0"/>
              <a:t>States with top SAT/ACT scores 2015-2016</a:t>
            </a:r>
          </a:p>
          <a:p>
            <a:pPr marL="118872" indent="0">
              <a:buNone/>
            </a:pP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2595597"/>
            <a:ext cx="3967200" cy="202965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4662775"/>
            <a:ext cx="3967200" cy="202965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0600" y="2595598"/>
            <a:ext cx="3967200" cy="2029651"/>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0600" y="4667257"/>
            <a:ext cx="3967200" cy="2041942"/>
          </a:xfrm>
          <a:prstGeom prst="rect">
            <a:avLst/>
          </a:prstGeom>
        </p:spPr>
      </p:pic>
    </p:spTree>
    <p:extLst>
      <p:ext uri="{BB962C8B-B14F-4D97-AF65-F5344CB8AC3E}">
        <p14:creationId xmlns:p14="http://schemas.microsoft.com/office/powerpoint/2010/main" val="11520104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1782</TotalTime>
  <Words>1024</Words>
  <Application>Microsoft Office PowerPoint</Application>
  <PresentationFormat>On-screen Show (4:3)</PresentationFormat>
  <Paragraphs>103</Paragraphs>
  <Slides>20</Slides>
  <Notes>13</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Module</vt:lpstr>
      <vt:lpstr>ECE 143: National University Analysis</vt:lpstr>
      <vt:lpstr>Background</vt:lpstr>
      <vt:lpstr>Dataset Description</vt:lpstr>
      <vt:lpstr>Dataset Issues</vt:lpstr>
      <vt:lpstr>Dataset: Excess Data Fix</vt:lpstr>
      <vt:lpstr>Dataset: Null Data Fix</vt:lpstr>
      <vt:lpstr>Dataset: Code Name Fix</vt:lpstr>
      <vt:lpstr>Results</vt:lpstr>
      <vt:lpstr>Results</vt:lpstr>
      <vt:lpstr>Test Score Analysis: Top</vt:lpstr>
      <vt:lpstr>Test Score Analysis: Bottom</vt:lpstr>
      <vt:lpstr>Student Body Heat Map</vt:lpstr>
      <vt:lpstr>Gender Heat Map: 2010-2011</vt:lpstr>
      <vt:lpstr>Gender Heat Map: 2015-2016</vt:lpstr>
      <vt:lpstr>Ethnicity Heat Map: Black vs White</vt:lpstr>
      <vt:lpstr>Ethnicity Heat Map: Asian vs Hispanic</vt:lpstr>
      <vt:lpstr>Student Debt: Cumulative 2010-2011</vt:lpstr>
      <vt:lpstr>Student Debt: Cumulative 2015-2016</vt:lpstr>
      <vt:lpstr>Summary</vt:lpstr>
      <vt:lpstr>Thank You</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Verified ✔</dc:creator>
  <cp:lastModifiedBy>Verified ✔</cp:lastModifiedBy>
  <cp:revision>49</cp:revision>
  <dcterms:created xsi:type="dcterms:W3CDTF">2018-05-31T18:11:37Z</dcterms:created>
  <dcterms:modified xsi:type="dcterms:W3CDTF">2018-06-01T23:55:48Z</dcterms:modified>
</cp:coreProperties>
</file>